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3" r:id="rId5"/>
    <p:sldId id="264" r:id="rId6"/>
    <p:sldId id="266" r:id="rId7"/>
    <p:sldId id="267" r:id="rId8"/>
    <p:sldId id="268" r:id="rId9"/>
    <p:sldId id="271" r:id="rId10"/>
    <p:sldId id="269"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0F45D1-8597-4A8E-9F65-A5D71A20303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E01756-9E62-4747-8E5A-A478BF849274}" type="datetimeFigureOut">
              <a:rPr lang="en-IN" smtClean="0"/>
              <a:pPr/>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880F45D1-8597-4A8E-9F65-A5D71A203030}" type="slidenum">
              <a:rPr lang="en-IN" smtClean="0"/>
              <a:pPr/>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0E01756-9E62-4747-8E5A-A478BF849274}" type="datetimeFigureOut">
              <a:rPr lang="en-IN" smtClean="0"/>
              <a:pPr/>
              <a:t>04-07-2020</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0F45D1-8597-4A8E-9F65-A5D71A203030}" type="slidenum">
              <a:rPr lang="en-IN" smtClean="0"/>
              <a:pPr/>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467B59-6E15-40EC-869D-1D912BE065BE}"/>
              </a:ext>
            </a:extLst>
          </p:cNvPr>
          <p:cNvSpPr>
            <a:spLocks noGrp="1"/>
          </p:cNvSpPr>
          <p:nvPr>
            <p:ph type="ctrTitle"/>
          </p:nvPr>
        </p:nvSpPr>
        <p:spPr>
          <a:xfrm>
            <a:off x="711199" y="452582"/>
            <a:ext cx="11148291" cy="1607127"/>
          </a:xfrm>
        </p:spPr>
        <p:txBody>
          <a:bodyPr>
            <a:normAutofit/>
          </a:bodyPr>
          <a:lstStyle/>
          <a:p>
            <a:pPr algn="ctr"/>
            <a:r>
              <a:rPr lang="en-IN" dirty="0" smtClean="0"/>
              <a:t>The Address</a:t>
            </a:r>
            <a:endParaRPr lang="en-IN" dirty="0"/>
          </a:p>
        </p:txBody>
      </p:sp>
      <p:sp>
        <p:nvSpPr>
          <p:cNvPr id="3" name="Subtitle 2">
            <a:extLst>
              <a:ext uri="{FF2B5EF4-FFF2-40B4-BE49-F238E27FC236}">
                <a16:creationId xmlns="" xmlns:a16="http://schemas.microsoft.com/office/drawing/2014/main" id="{CA26D01B-34CF-491E-A611-1400ABB487AB}"/>
              </a:ext>
            </a:extLst>
          </p:cNvPr>
          <p:cNvSpPr>
            <a:spLocks noGrp="1"/>
          </p:cNvSpPr>
          <p:nvPr>
            <p:ph type="subTitle" idx="1"/>
          </p:nvPr>
        </p:nvSpPr>
        <p:spPr>
          <a:xfrm>
            <a:off x="711200" y="2105891"/>
            <a:ext cx="11065164" cy="1052945"/>
          </a:xfrm>
        </p:spPr>
        <p:txBody>
          <a:bodyPr/>
          <a:lstStyle/>
          <a:p>
            <a:pPr algn="ctr"/>
            <a:r>
              <a:rPr lang="en-IN" dirty="0"/>
              <a:t>By </a:t>
            </a:r>
            <a:r>
              <a:rPr lang="en-IN" dirty="0" err="1" smtClean="0"/>
              <a:t>Marga</a:t>
            </a:r>
            <a:r>
              <a:rPr lang="en-IN" dirty="0" smtClean="0"/>
              <a:t> Minco</a:t>
            </a:r>
            <a:endParaRPr lang="en-IN" dirty="0"/>
          </a:p>
        </p:txBody>
      </p:sp>
    </p:spTree>
    <p:extLst>
      <p:ext uri="{BB962C8B-B14F-4D97-AF65-F5344CB8AC3E}">
        <p14:creationId xmlns="" xmlns:p14="http://schemas.microsoft.com/office/powerpoint/2010/main" val="3964977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15637"/>
            <a:ext cx="10972800" cy="5908964"/>
          </a:xfrm>
        </p:spPr>
        <p:txBody>
          <a:bodyPr>
            <a:normAutofit fontScale="92500" lnSpcReduction="20000"/>
          </a:bodyPr>
          <a:lstStyle/>
          <a:p>
            <a:pPr algn="just">
              <a:buNone/>
            </a:pPr>
            <a:r>
              <a:rPr lang="en-US" dirty="0" smtClean="0">
                <a:latin typeface="Arial" pitchFamily="34" charset="0"/>
                <a:cs typeface="Arial" pitchFamily="34" charset="0"/>
              </a:rPr>
              <a:t>The </a:t>
            </a:r>
            <a:r>
              <a:rPr lang="en-US" dirty="0" smtClean="0">
                <a:latin typeface="Arial" pitchFamily="34" charset="0"/>
                <a:cs typeface="Arial" pitchFamily="34" charset="0"/>
              </a:rPr>
              <a:t>torture of the concentration camps, the loss of loved ones left a painful ever-lasting impact. The narrator's observation of the light-</a:t>
            </a:r>
            <a:r>
              <a:rPr lang="en-US" dirty="0" err="1" smtClean="0">
                <a:latin typeface="Arial" pitchFamily="34" charset="0"/>
                <a:cs typeface="Arial" pitchFamily="34" charset="0"/>
              </a:rPr>
              <a:t>coloured</a:t>
            </a:r>
            <a:r>
              <a:rPr lang="en-US" dirty="0" smtClean="0">
                <a:latin typeface="Arial" pitchFamily="34" charset="0"/>
                <a:cs typeface="Arial" pitchFamily="34" charset="0"/>
              </a:rPr>
              <a:t> bread, familiar views and unthreatened sleep implies the coarse stale food of the camps, the view of barren land and barbed wires and a sleep forever threatened with pain and </a:t>
            </a:r>
            <a:r>
              <a:rPr lang="en-US" dirty="0" smtClean="0">
                <a:latin typeface="Arial" pitchFamily="34" charset="0"/>
                <a:cs typeface="Arial" pitchFamily="34" charset="0"/>
              </a:rPr>
              <a:t>death.</a:t>
            </a:r>
          </a:p>
          <a:p>
            <a:pPr algn="just">
              <a:buNone/>
            </a:pPr>
            <a:endParaRPr lang="en-US" dirty="0" smtClean="0">
              <a:latin typeface="Arial" pitchFamily="34" charset="0"/>
              <a:cs typeface="Arial" pitchFamily="34" charset="0"/>
            </a:endParaRPr>
          </a:p>
          <a:p>
            <a:pPr algn="just">
              <a:buNone/>
            </a:pPr>
            <a:r>
              <a:rPr lang="en-US" dirty="0" smtClean="0">
                <a:latin typeface="Arial" pitchFamily="34" charset="0"/>
                <a:cs typeface="Arial" pitchFamily="34" charset="0"/>
              </a:rPr>
              <a:t>After </a:t>
            </a:r>
            <a:r>
              <a:rPr lang="en-US" dirty="0" smtClean="0">
                <a:latin typeface="Arial" pitchFamily="34" charset="0"/>
                <a:cs typeface="Arial" pitchFamily="34" charset="0"/>
              </a:rPr>
              <a:t>the first failed attempt, the narrator tried to visit Mrs. Dorling again. This time, the woman was not at home and she was greeted by her fifteen year old daughter. The girl showed off the antiques in her house to the narrator oblivious to the fact that they had once belonged to the narrator's own home. When the narrator finds that her things had now become part of someone else's life and memories, </a:t>
            </a:r>
            <a:r>
              <a:rPr lang="en-US" b="1" dirty="0" smtClean="0">
                <a:latin typeface="Arial" pitchFamily="34" charset="0"/>
                <a:cs typeface="Arial" pitchFamily="34" charset="0"/>
              </a:rPr>
              <a:t>she decides not to take her things after all.</a:t>
            </a:r>
            <a:r>
              <a:rPr lang="en-US" dirty="0" smtClean="0">
                <a:latin typeface="Arial" pitchFamily="34" charset="0"/>
                <a:cs typeface="Arial" pitchFamily="34" charset="0"/>
              </a:rPr>
              <a:t> The memories associated with her things were overwhelming, there was no space for such fancy items in the small room where she lived now, everything was now a part of someone else's home and life creating new memories each day. The visit was actually successful in the sense that the narrator was finally able to find the strength to move on </a:t>
            </a:r>
            <a:r>
              <a:rPr lang="en-US" dirty="0" smtClean="0">
                <a:latin typeface="Arial" pitchFamily="34" charset="0"/>
                <a:cs typeface="Arial" pitchFamily="34" charset="0"/>
              </a:rPr>
              <a:t>forgetting everything related to was and loss her mother, especially the </a:t>
            </a:r>
            <a:r>
              <a:rPr lang="en-US" dirty="0" smtClean="0">
                <a:latin typeface="Arial" pitchFamily="34" charset="0"/>
                <a:cs typeface="Arial" pitchFamily="34" charset="0"/>
              </a:rPr>
              <a:t>address with her mother's old things would be the easiest to forget.</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IN" dirty="0" smtClean="0"/>
          </a:p>
          <a:p>
            <a:pPr algn="ctr">
              <a:buNone/>
            </a:pPr>
            <a:endParaRPr lang="en-IN" dirty="0" smtClean="0"/>
          </a:p>
          <a:p>
            <a:pPr algn="ctr">
              <a:buNone/>
            </a:pPr>
            <a:r>
              <a:rPr lang="en-IN" sz="6000" dirty="0" smtClean="0"/>
              <a:t>Thank You..</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7D56CB-1872-4F46-9833-B4EF353E40B5}"/>
              </a:ext>
            </a:extLst>
          </p:cNvPr>
          <p:cNvSpPr>
            <a:spLocks noGrp="1"/>
          </p:cNvSpPr>
          <p:nvPr>
            <p:ph type="title"/>
          </p:nvPr>
        </p:nvSpPr>
        <p:spPr>
          <a:xfrm>
            <a:off x="609600" y="554182"/>
            <a:ext cx="10972800" cy="886691"/>
          </a:xfrm>
        </p:spPr>
        <p:txBody>
          <a:bodyPr>
            <a:normAutofit/>
          </a:bodyPr>
          <a:lstStyle/>
          <a:p>
            <a:r>
              <a:rPr lang="en-IN" dirty="0"/>
              <a:t>Author</a:t>
            </a:r>
          </a:p>
        </p:txBody>
      </p:sp>
      <p:sp>
        <p:nvSpPr>
          <p:cNvPr id="3" name="Content Placeholder 2">
            <a:extLst>
              <a:ext uri="{FF2B5EF4-FFF2-40B4-BE49-F238E27FC236}">
                <a16:creationId xmlns="" xmlns:a16="http://schemas.microsoft.com/office/drawing/2014/main" id="{8106D16D-B3C9-4B3A-8F26-A4CC4CB29609}"/>
              </a:ext>
            </a:extLst>
          </p:cNvPr>
          <p:cNvSpPr>
            <a:spLocks noGrp="1"/>
          </p:cNvSpPr>
          <p:nvPr>
            <p:ph idx="1"/>
          </p:nvPr>
        </p:nvSpPr>
        <p:spPr>
          <a:xfrm>
            <a:off x="609600" y="1450109"/>
            <a:ext cx="10972800" cy="4874491"/>
          </a:xfrm>
        </p:spPr>
        <p:txBody>
          <a:bodyPr/>
          <a:lstStyle/>
          <a:p>
            <a:pPr marL="0" indent="0" algn="just">
              <a:buNone/>
            </a:pPr>
            <a:r>
              <a:rPr lang="en-US" dirty="0" err="1" smtClean="0">
                <a:latin typeface="Arial" pitchFamily="34" charset="0"/>
                <a:cs typeface="Arial" pitchFamily="34" charset="0"/>
              </a:rPr>
              <a:t>Marga</a:t>
            </a:r>
            <a:r>
              <a:rPr lang="en-US" dirty="0" smtClean="0">
                <a:latin typeface="Arial" pitchFamily="34" charset="0"/>
                <a:cs typeface="Arial" pitchFamily="34" charset="0"/>
              </a:rPr>
              <a:t> Minco is the pen name of Sara </a:t>
            </a:r>
            <a:r>
              <a:rPr lang="en-US" dirty="0" err="1" smtClean="0">
                <a:latin typeface="Arial" pitchFamily="34" charset="0"/>
                <a:cs typeface="Arial" pitchFamily="34" charset="0"/>
              </a:rPr>
              <a:t>Menco</a:t>
            </a:r>
            <a:r>
              <a:rPr lang="en-US" dirty="0" smtClean="0">
                <a:latin typeface="Arial" pitchFamily="34" charset="0"/>
                <a:cs typeface="Arial" pitchFamily="34" charset="0"/>
              </a:rPr>
              <a:t>. In 1942, her parents were forced to move into the city's Jewish Quarter. The parents, her brother and sister were all deported and </a:t>
            </a:r>
            <a:r>
              <a:rPr lang="en-US" dirty="0" err="1" smtClean="0">
                <a:latin typeface="Arial" pitchFamily="34" charset="0"/>
                <a:cs typeface="Arial" pitchFamily="34" charset="0"/>
              </a:rPr>
              <a:t>Marga</a:t>
            </a:r>
            <a:r>
              <a:rPr lang="en-US" dirty="0" smtClean="0">
                <a:latin typeface="Arial" pitchFamily="34" charset="0"/>
                <a:cs typeface="Arial" pitchFamily="34" charset="0"/>
              </a:rPr>
              <a:t>/Sara managed to survive the war in hiding. Thus, her stories often revolve around the existential problems often faced by survivors.</a:t>
            </a:r>
            <a:endParaRPr lang="en-IN" dirty="0">
              <a:latin typeface="Arial" pitchFamily="34" charset="0"/>
              <a:cs typeface="Arial" pitchFamily="34" charset="0"/>
            </a:endParaRPr>
          </a:p>
        </p:txBody>
      </p:sp>
    </p:spTree>
    <p:extLst>
      <p:ext uri="{BB962C8B-B14F-4D97-AF65-F5344CB8AC3E}">
        <p14:creationId xmlns="" xmlns:p14="http://schemas.microsoft.com/office/powerpoint/2010/main" val="687224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316A48-2875-4C94-B380-FB07394BE915}"/>
              </a:ext>
            </a:extLst>
          </p:cNvPr>
          <p:cNvSpPr>
            <a:spLocks noGrp="1"/>
          </p:cNvSpPr>
          <p:nvPr>
            <p:ph type="title"/>
          </p:nvPr>
        </p:nvSpPr>
        <p:spPr>
          <a:xfrm>
            <a:off x="609600" y="704088"/>
            <a:ext cx="10972800" cy="718312"/>
          </a:xfrm>
        </p:spPr>
        <p:txBody>
          <a:bodyPr>
            <a:normAutofit fontScale="90000"/>
          </a:bodyPr>
          <a:lstStyle/>
          <a:p>
            <a:r>
              <a:rPr lang="en-IN" dirty="0" smtClean="0"/>
              <a:t>Introduction</a:t>
            </a:r>
            <a:endParaRPr lang="en-IN" dirty="0"/>
          </a:p>
        </p:txBody>
      </p:sp>
      <p:sp>
        <p:nvSpPr>
          <p:cNvPr id="3" name="Content Placeholder 2">
            <a:extLst>
              <a:ext uri="{FF2B5EF4-FFF2-40B4-BE49-F238E27FC236}">
                <a16:creationId xmlns="" xmlns:a16="http://schemas.microsoft.com/office/drawing/2014/main" id="{C5B8281E-97C2-4650-8624-DC7D162AE813}"/>
              </a:ext>
            </a:extLst>
          </p:cNvPr>
          <p:cNvSpPr>
            <a:spLocks noGrp="1"/>
          </p:cNvSpPr>
          <p:nvPr>
            <p:ph idx="1"/>
          </p:nvPr>
        </p:nvSpPr>
        <p:spPr/>
        <p:txBody>
          <a:bodyPr>
            <a:normAutofit lnSpcReduction="10000"/>
          </a:bodyPr>
          <a:lstStyle/>
          <a:p>
            <a:pPr algn="just"/>
            <a:r>
              <a:rPr lang="en-US" dirty="0" smtClean="0"/>
              <a:t>The story is about the human predicament that follows the pre-War and Post-War period. Mrs. S who was a </a:t>
            </a:r>
            <a:r>
              <a:rPr lang="en-US" dirty="0" smtClean="0"/>
              <a:t>Jews, </a:t>
            </a:r>
            <a:r>
              <a:rPr lang="en-US" dirty="0" smtClean="0"/>
              <a:t>a rich lady. Whereas, Mrs. Dorling was a non-Jews. The </a:t>
            </a:r>
            <a:r>
              <a:rPr lang="en-US" dirty="0" smtClean="0"/>
              <a:t>girl, </a:t>
            </a:r>
            <a:r>
              <a:rPr lang="en-US" dirty="0" smtClean="0"/>
              <a:t>daughter of Mrs. S, had lost her house and her mother during the war </a:t>
            </a:r>
            <a:r>
              <a:rPr lang="en-US" dirty="0" smtClean="0"/>
              <a:t>and </a:t>
            </a:r>
            <a:r>
              <a:rPr lang="en-US" dirty="0" smtClean="0"/>
              <a:t>she had decided to come back to take her possessions from Mrs. Dorling, an acquaintance whose address was given by her mother years ago. When she reached the house, the woman treated her with a cold reception and didn’t let her into the house. She decided to </a:t>
            </a:r>
            <a:r>
              <a:rPr lang="en-US" dirty="0" smtClean="0"/>
              <a:t>make a second </a:t>
            </a:r>
            <a:r>
              <a:rPr lang="en-US" dirty="0" err="1" smtClean="0"/>
              <a:t>visti</a:t>
            </a:r>
            <a:r>
              <a:rPr lang="en-US" dirty="0" smtClean="0"/>
              <a:t> and </a:t>
            </a:r>
            <a:r>
              <a:rPr lang="en-US" dirty="0" smtClean="0"/>
              <a:t>then she met her daughter who let her in and told her to wait inside. When </a:t>
            </a:r>
            <a:r>
              <a:rPr lang="en-US" dirty="0" smtClean="0"/>
              <a:t>the narrator</a:t>
            </a:r>
            <a:r>
              <a:rPr lang="en-US" dirty="0" smtClean="0"/>
              <a:t> </a:t>
            </a:r>
            <a:r>
              <a:rPr lang="en-US" dirty="0" smtClean="0"/>
              <a:t>saw all the possessions in front of her, she couldn’t connect with them and decided to leave the house.</a:t>
            </a:r>
            <a:endParaRPr lang="en-IN" dirty="0"/>
          </a:p>
        </p:txBody>
      </p:sp>
    </p:spTree>
    <p:extLst>
      <p:ext uri="{BB962C8B-B14F-4D97-AF65-F5344CB8AC3E}">
        <p14:creationId xmlns="" xmlns:p14="http://schemas.microsoft.com/office/powerpoint/2010/main" val="235331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944769-30CA-463A-A7CD-DCB7A555DEFA}"/>
              </a:ext>
            </a:extLst>
          </p:cNvPr>
          <p:cNvSpPr>
            <a:spLocks noGrp="1"/>
          </p:cNvSpPr>
          <p:nvPr>
            <p:ph type="title"/>
          </p:nvPr>
        </p:nvSpPr>
        <p:spPr>
          <a:xfrm>
            <a:off x="838200" y="365126"/>
            <a:ext cx="10515600" cy="615950"/>
          </a:xfrm>
        </p:spPr>
        <p:txBody>
          <a:bodyPr>
            <a:normAutofit fontScale="90000"/>
          </a:bodyPr>
          <a:lstStyle/>
          <a:p>
            <a:r>
              <a:rPr lang="en-IN" dirty="0"/>
              <a:t>Vocabulary</a:t>
            </a:r>
          </a:p>
        </p:txBody>
      </p:sp>
      <p:sp>
        <p:nvSpPr>
          <p:cNvPr id="3" name="Content Placeholder 2">
            <a:extLst>
              <a:ext uri="{FF2B5EF4-FFF2-40B4-BE49-F238E27FC236}">
                <a16:creationId xmlns="" xmlns:a16="http://schemas.microsoft.com/office/drawing/2014/main" id="{256A87DF-00E2-4EB4-987E-181332E6811A}"/>
              </a:ext>
            </a:extLst>
          </p:cNvPr>
          <p:cNvSpPr>
            <a:spLocks noGrp="1"/>
          </p:cNvSpPr>
          <p:nvPr>
            <p:ph idx="1"/>
          </p:nvPr>
        </p:nvSpPr>
        <p:spPr>
          <a:xfrm>
            <a:off x="380999" y="1181100"/>
            <a:ext cx="11249025" cy="5311775"/>
          </a:xfrm>
        </p:spPr>
        <p:txBody>
          <a:bodyPr>
            <a:normAutofit/>
          </a:bodyPr>
          <a:lstStyle/>
          <a:p>
            <a:r>
              <a:rPr lang="en-US" dirty="0" smtClean="0"/>
              <a:t>Chink – narrow opening</a:t>
            </a:r>
          </a:p>
          <a:p>
            <a:r>
              <a:rPr lang="en-US" dirty="0" smtClean="0"/>
              <a:t>Fleetingly – for a short time</a:t>
            </a:r>
          </a:p>
          <a:p>
            <a:r>
              <a:rPr lang="en-US" dirty="0" smtClean="0"/>
              <a:t>Musty – stale</a:t>
            </a:r>
          </a:p>
          <a:p>
            <a:r>
              <a:rPr lang="en-US" dirty="0" smtClean="0"/>
              <a:t>Enamel – an opaque or semi-transparent substance that is a type of glass</a:t>
            </a:r>
          </a:p>
          <a:p>
            <a:r>
              <a:rPr lang="en-US" dirty="0" smtClean="0"/>
              <a:t>Jamb – side post of a window, fireplace or doorway</a:t>
            </a:r>
          </a:p>
          <a:p>
            <a:r>
              <a:rPr lang="en-US" dirty="0" smtClean="0"/>
              <a:t>Acquaintance – stranger or social contact</a:t>
            </a:r>
          </a:p>
          <a:p>
            <a:r>
              <a:rPr lang="en-US" dirty="0" smtClean="0"/>
              <a:t>Lugging – carry a heavy object with great effort</a:t>
            </a:r>
          </a:p>
          <a:p>
            <a:r>
              <a:rPr lang="en-US" dirty="0" smtClean="0"/>
              <a:t>Pityingly – feeling sorrow</a:t>
            </a:r>
          </a:p>
          <a:p>
            <a:r>
              <a:rPr lang="en-US" dirty="0" smtClean="0"/>
              <a:t>Crick – cramp or spasm in muscles</a:t>
            </a:r>
          </a:p>
          <a:p>
            <a:r>
              <a:rPr lang="en-US" dirty="0" smtClean="0"/>
              <a:t>Reprovingly – critically</a:t>
            </a:r>
          </a:p>
          <a:p>
            <a:r>
              <a:rPr lang="en-US" dirty="0" smtClean="0"/>
              <a:t>Beckoned – signaled</a:t>
            </a:r>
          </a:p>
          <a:p>
            <a:endParaRPr lang="en-IN" dirty="0"/>
          </a:p>
        </p:txBody>
      </p:sp>
    </p:spTree>
    <p:extLst>
      <p:ext uri="{BB962C8B-B14F-4D97-AF65-F5344CB8AC3E}">
        <p14:creationId xmlns="" xmlns:p14="http://schemas.microsoft.com/office/powerpoint/2010/main" val="230828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E2F496D-929A-4FB1-9585-225064329439}"/>
              </a:ext>
            </a:extLst>
          </p:cNvPr>
          <p:cNvSpPr>
            <a:spLocks noGrp="1"/>
          </p:cNvSpPr>
          <p:nvPr>
            <p:ph idx="1"/>
          </p:nvPr>
        </p:nvSpPr>
        <p:spPr>
          <a:xfrm>
            <a:off x="304799" y="286327"/>
            <a:ext cx="11600873" cy="6428509"/>
          </a:xfrm>
        </p:spPr>
        <p:txBody>
          <a:bodyPr/>
          <a:lstStyle/>
          <a:p>
            <a:r>
              <a:rPr lang="en-US" dirty="0" smtClean="0"/>
              <a:t>Liberation – Liberty or Freeing</a:t>
            </a:r>
          </a:p>
          <a:p>
            <a:r>
              <a:rPr lang="en-US" dirty="0" smtClean="0"/>
              <a:t>Endured – suffered</a:t>
            </a:r>
          </a:p>
          <a:p>
            <a:r>
              <a:rPr lang="en-US" dirty="0" smtClean="0"/>
              <a:t>Vain – hopeless</a:t>
            </a:r>
          </a:p>
          <a:p>
            <a:r>
              <a:rPr lang="en-US" dirty="0" smtClean="0"/>
              <a:t>Hanukkah – The Feast of Lights, a Hebrew festival in December</a:t>
            </a:r>
          </a:p>
          <a:p>
            <a:r>
              <a:rPr lang="en-US" dirty="0" smtClean="0"/>
              <a:t>Cumbersome – unmanageable</a:t>
            </a:r>
          </a:p>
          <a:p>
            <a:r>
              <a:rPr lang="en-US" dirty="0" smtClean="0"/>
              <a:t>Midst – middle</a:t>
            </a:r>
          </a:p>
          <a:p>
            <a:r>
              <a:rPr lang="en-US" dirty="0" smtClean="0"/>
              <a:t>Muggy – humid</a:t>
            </a:r>
          </a:p>
          <a:p>
            <a:r>
              <a:rPr lang="en-US" dirty="0" smtClean="0"/>
              <a:t>Jingling – ringing</a:t>
            </a:r>
            <a:endParaRPr lang="en-IN" dirty="0"/>
          </a:p>
        </p:txBody>
      </p:sp>
    </p:spTree>
    <p:extLst>
      <p:ext uri="{BB962C8B-B14F-4D97-AF65-F5344CB8AC3E}">
        <p14:creationId xmlns="" xmlns:p14="http://schemas.microsoft.com/office/powerpoint/2010/main" val="96250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Characters </a:t>
            </a:r>
            <a:endParaRPr lang="en-US" dirty="0"/>
          </a:p>
        </p:txBody>
      </p:sp>
      <p:sp>
        <p:nvSpPr>
          <p:cNvPr id="3" name="Content Placeholder 2"/>
          <p:cNvSpPr>
            <a:spLocks noGrp="1"/>
          </p:cNvSpPr>
          <p:nvPr>
            <p:ph idx="1"/>
          </p:nvPr>
        </p:nvSpPr>
        <p:spPr/>
        <p:txBody>
          <a:bodyPr/>
          <a:lstStyle/>
          <a:p>
            <a:r>
              <a:rPr lang="en-US" dirty="0" smtClean="0"/>
              <a:t>Mrs. Dorling</a:t>
            </a:r>
          </a:p>
          <a:p>
            <a:r>
              <a:rPr lang="en-US" dirty="0" smtClean="0"/>
              <a:t>Mrs. S</a:t>
            </a:r>
          </a:p>
          <a:p>
            <a:r>
              <a:rPr lang="en-IN" dirty="0" smtClean="0"/>
              <a:t>The Narrator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7091"/>
            <a:ext cx="10972800" cy="1099127"/>
          </a:xfrm>
        </p:spPr>
        <p:txBody>
          <a:bodyPr>
            <a:normAutofit/>
          </a:bodyPr>
          <a:lstStyle/>
          <a:p>
            <a:r>
              <a:rPr lang="en-IN" dirty="0" smtClean="0"/>
              <a:t>Summary</a:t>
            </a:r>
            <a:endParaRPr lang="en-US" dirty="0"/>
          </a:p>
        </p:txBody>
      </p:sp>
      <p:sp>
        <p:nvSpPr>
          <p:cNvPr id="3" name="Content Placeholder 2"/>
          <p:cNvSpPr>
            <a:spLocks noGrp="1"/>
          </p:cNvSpPr>
          <p:nvPr>
            <p:ph idx="1"/>
          </p:nvPr>
        </p:nvSpPr>
        <p:spPr>
          <a:xfrm>
            <a:off x="609600" y="1440873"/>
            <a:ext cx="10972800" cy="4883727"/>
          </a:xfrm>
        </p:spPr>
        <p:txBody>
          <a:bodyPr>
            <a:normAutofit fontScale="85000" lnSpcReduction="20000"/>
          </a:bodyPr>
          <a:lstStyle/>
          <a:p>
            <a:pPr algn="just"/>
            <a:r>
              <a:rPr lang="en-US" dirty="0" smtClean="0">
                <a:latin typeface="Arial" pitchFamily="34" charset="0"/>
                <a:cs typeface="Arial" pitchFamily="34" charset="0"/>
              </a:rPr>
              <a:t>The narrator arrives at 46, Marconi Street, a house owned by a certain Ms. Dorling. The door is opened a mere inch by a woman who seems not to know the narrator and treats her with cool incivility. However, during the course of the interaction, three important </a:t>
            </a:r>
            <a:r>
              <a:rPr lang="en-US" dirty="0" err="1" smtClean="0">
                <a:latin typeface="Arial" pitchFamily="34" charset="0"/>
                <a:cs typeface="Arial" pitchFamily="34" charset="0"/>
              </a:rPr>
              <a:t>realisations</a:t>
            </a:r>
            <a:r>
              <a:rPr lang="en-US" dirty="0" smtClean="0">
                <a:latin typeface="Arial" pitchFamily="34" charset="0"/>
                <a:cs typeface="Arial" pitchFamily="34" charset="0"/>
              </a:rPr>
              <a:t> occur: </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1) The narrator </a:t>
            </a:r>
            <a:r>
              <a:rPr lang="en-US" dirty="0" err="1" smtClean="0">
                <a:latin typeface="Arial" pitchFamily="34" charset="0"/>
                <a:cs typeface="Arial" pitchFamily="34" charset="0"/>
              </a:rPr>
              <a:t>realises</a:t>
            </a:r>
            <a:r>
              <a:rPr lang="en-US" dirty="0" smtClean="0">
                <a:latin typeface="Arial" pitchFamily="34" charset="0"/>
                <a:cs typeface="Arial" pitchFamily="34" charset="0"/>
              </a:rPr>
              <a:t> that she is at </a:t>
            </a:r>
            <a:r>
              <a:rPr lang="en-US" b="1" dirty="0" smtClean="0">
                <a:latin typeface="Arial" pitchFamily="34" charset="0"/>
                <a:cs typeface="Arial" pitchFamily="34" charset="0"/>
              </a:rPr>
              <a:t>the correct address</a:t>
            </a:r>
            <a:r>
              <a:rPr lang="en-US" dirty="0" smtClean="0">
                <a:latin typeface="Arial" pitchFamily="34" charset="0"/>
                <a:cs typeface="Arial" pitchFamily="34" charset="0"/>
              </a:rPr>
              <a:t> as Mrs. Dorling is wearing her mother's </a:t>
            </a:r>
            <a:r>
              <a:rPr lang="en-US" dirty="0" smtClean="0">
                <a:latin typeface="Arial" pitchFamily="34" charset="0"/>
                <a:cs typeface="Arial" pitchFamily="34" charset="0"/>
              </a:rPr>
              <a:t>cardigan</a:t>
            </a:r>
            <a:r>
              <a:rPr lang="en-US" dirty="0" smtClean="0">
                <a:latin typeface="Arial" pitchFamily="34" charset="0"/>
                <a:cs typeface="Arial" pitchFamily="34" charset="0"/>
              </a:rPr>
              <a:t>. </a:t>
            </a:r>
            <a:r>
              <a:rPr lang="en-US" dirty="0" smtClean="0">
                <a:latin typeface="Arial" pitchFamily="34" charset="0"/>
                <a:cs typeface="Arial" pitchFamily="34" charset="0"/>
              </a:rPr>
              <a:t>From the faded buttons, it is evident that the sweater has been worn fairly often.</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2) The narrator knows </a:t>
            </a:r>
            <a:r>
              <a:rPr lang="en-US" b="1" dirty="0" smtClean="0">
                <a:latin typeface="Arial" pitchFamily="34" charset="0"/>
                <a:cs typeface="Arial" pitchFamily="34" charset="0"/>
              </a:rPr>
              <a:t>she is unwelcome</a:t>
            </a:r>
            <a:r>
              <a:rPr lang="en-US" dirty="0" smtClean="0">
                <a:latin typeface="Arial" pitchFamily="34" charset="0"/>
                <a:cs typeface="Arial" pitchFamily="34" charset="0"/>
              </a:rPr>
              <a:t> as Mrs. Dorling does not even let the narrator come into the house. The narrator goes away disappointed and unsuccessful in collecting her things.</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3) The narrator hears a door open and close within the house behind Mrs. Dorling. The readers know then that </a:t>
            </a:r>
            <a:r>
              <a:rPr lang="en-US" b="1" dirty="0" smtClean="0">
                <a:latin typeface="Arial" pitchFamily="34" charset="0"/>
                <a:cs typeface="Arial" pitchFamily="34" charset="0"/>
              </a:rPr>
              <a:t>there is another person in the house,</a:t>
            </a:r>
            <a:r>
              <a:rPr lang="en-US" dirty="0" smtClean="0">
                <a:latin typeface="Arial" pitchFamily="34" charset="0"/>
                <a:cs typeface="Arial" pitchFamily="34" charset="0"/>
              </a:rPr>
              <a:t> someone whom Mrs. Dorling is anxious to keep away from the narrator.</a:t>
            </a:r>
            <a:endParaRPr lang="en-US"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49745"/>
            <a:ext cx="10972800" cy="5474855"/>
          </a:xfrm>
        </p:spPr>
        <p:txBody>
          <a:bodyPr>
            <a:normAutofit/>
          </a:bodyPr>
          <a:lstStyle/>
          <a:p>
            <a:pPr algn="just">
              <a:buNone/>
            </a:pPr>
            <a:r>
              <a:rPr lang="en-US" dirty="0" smtClean="0">
                <a:latin typeface="Arial" pitchFamily="34" charset="0"/>
                <a:cs typeface="Arial" pitchFamily="34" charset="0"/>
              </a:rPr>
              <a:t>As the narrator walks back to the train station, she recalls how once on returning home from the university during the first half of World War II, she had found several of their household items missing. Her mother had then informed her that Mrs. Dorling, an old acquaintance of her mother's, had renewed their contact and insisted that she (Mrs. Dorling) keep their things safe during the war. The narrator also recalls another incident when she had seen Mrs. Dorling for an instant in a brown coat and shapeless hat, before the woman left with yet another </a:t>
            </a:r>
            <a:r>
              <a:rPr lang="en-US" dirty="0" err="1" smtClean="0">
                <a:latin typeface="Arial" pitchFamily="34" charset="0"/>
                <a:cs typeface="Arial" pitchFamily="34" charset="0"/>
              </a:rPr>
              <a:t>instalment</a:t>
            </a:r>
            <a:r>
              <a:rPr lang="en-US" dirty="0" smtClean="0">
                <a:latin typeface="Arial" pitchFamily="34" charset="0"/>
                <a:cs typeface="Arial" pitchFamily="34" charset="0"/>
              </a:rPr>
              <a:t> </a:t>
            </a:r>
            <a:r>
              <a:rPr lang="en-US" dirty="0" smtClean="0">
                <a:latin typeface="Arial" pitchFamily="34" charset="0"/>
                <a:cs typeface="Arial" pitchFamily="34" charset="0"/>
              </a:rPr>
              <a:t>of the narrator's things. </a:t>
            </a:r>
            <a:endParaRPr lang="en-US"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65018"/>
            <a:ext cx="10972800" cy="5659582"/>
          </a:xfrm>
        </p:spPr>
        <p:txBody>
          <a:bodyPr>
            <a:normAutofit lnSpcReduction="10000"/>
          </a:bodyPr>
          <a:lstStyle/>
          <a:p>
            <a:pPr algn="just"/>
            <a:r>
              <a:rPr lang="en-US" b="1" dirty="0" smtClean="0">
                <a:latin typeface="Arial" pitchFamily="34" charset="0"/>
                <a:cs typeface="Arial" pitchFamily="34" charset="0"/>
              </a:rPr>
              <a:t>The narrator's mother</a:t>
            </a:r>
            <a:r>
              <a:rPr lang="en-US" dirty="0" smtClean="0">
                <a:latin typeface="Arial" pitchFamily="34" charset="0"/>
                <a:cs typeface="Arial" pitchFamily="34" charset="0"/>
              </a:rPr>
              <a:t>, an apparently gullible woman, did not seem to suspect Mrs. Dorling of any ulterior motive. Mrs. S, the narrator's </a:t>
            </a:r>
            <a:r>
              <a:rPr lang="en-US" dirty="0" smtClean="0">
                <a:latin typeface="Arial" pitchFamily="34" charset="0"/>
                <a:cs typeface="Arial" pitchFamily="34" charset="0"/>
              </a:rPr>
              <a:t>mother</a:t>
            </a:r>
            <a:r>
              <a:rPr lang="en-US" dirty="0" smtClean="0">
                <a:latin typeface="Arial" pitchFamily="34" charset="0"/>
                <a:cs typeface="Arial" pitchFamily="34" charset="0"/>
              </a:rPr>
              <a:t> </a:t>
            </a:r>
            <a:r>
              <a:rPr lang="en-US" dirty="0" smtClean="0">
                <a:latin typeface="Arial" pitchFamily="34" charset="0"/>
                <a:cs typeface="Arial" pitchFamily="34" charset="0"/>
              </a:rPr>
              <a:t>was more worried about Mrs. Dorling hurting herself or being attacked by someone while carrying their things back to Marconi street for safekeeping. She asked her daughter to remember Mrs. Dorling's address in case the narrator was the only one who survived the war.</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After the first unsuccessful visit, the narrator ruminates about </a:t>
            </a:r>
            <a:r>
              <a:rPr lang="en-US" b="1" dirty="0" smtClean="0">
                <a:latin typeface="Arial" pitchFamily="34" charset="0"/>
                <a:cs typeface="Arial" pitchFamily="34" charset="0"/>
              </a:rPr>
              <a:t>why she took so long to return for her mother's things</a:t>
            </a:r>
            <a:r>
              <a:rPr lang="en-US" dirty="0" smtClean="0">
                <a:latin typeface="Arial" pitchFamily="34" charset="0"/>
                <a:cs typeface="Arial" pitchFamily="34" charset="0"/>
              </a:rPr>
              <a:t>. The war and the loss of her family had settled heavily on the narrator's heart. She only felt fear and hesitation when she thought about the things kept at Mrs. Dorling's house. Each of those things carried memories of her life before the war. The pain of loss stopped her from returning for her things sooner.</a:t>
            </a:r>
          </a:p>
          <a:p>
            <a:pPr algn="just"/>
            <a:endParaRPr lang="en-US"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1540</TotalTime>
  <Words>745</Words>
  <Application>Microsoft Office PowerPoint</Application>
  <PresentationFormat>Custom</PresentationFormat>
  <Paragraphs>48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The Address</vt:lpstr>
      <vt:lpstr>Author</vt:lpstr>
      <vt:lpstr>Introduction</vt:lpstr>
      <vt:lpstr>Vocabulary</vt:lpstr>
      <vt:lpstr>Slide 5</vt:lpstr>
      <vt:lpstr>Characters </vt:lpstr>
      <vt:lpstr>Summary</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of the Beautiful White Horse</dc:title>
  <dc:creator>SK biswal</dc:creator>
  <cp:lastModifiedBy>SK biswal</cp:lastModifiedBy>
  <cp:revision>31</cp:revision>
  <dcterms:created xsi:type="dcterms:W3CDTF">2020-05-04T01:30:40Z</dcterms:created>
  <dcterms:modified xsi:type="dcterms:W3CDTF">2020-07-04T02:10:22Z</dcterms:modified>
</cp:coreProperties>
</file>